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991" r:id="rId2"/>
    <p:sldId id="992" r:id="rId3"/>
    <p:sldId id="993" r:id="rId4"/>
    <p:sldId id="994" r:id="rId5"/>
    <p:sldId id="995" r:id="rId6"/>
    <p:sldId id="996" r:id="rId7"/>
    <p:sldId id="997" r:id="rId8"/>
    <p:sldId id="998" r:id="rId9"/>
    <p:sldId id="999" r:id="rId10"/>
    <p:sldId id="1000" r:id="rId11"/>
    <p:sldId id="100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indent="-169863"/>
            <a:r>
              <a:rPr lang="en-US" altLang="en-US" b="1" dirty="0"/>
              <a:t>Entire lesson </a:t>
            </a:r>
            <a:r>
              <a:rPr lang="en-US" altLang="en-US" b="1" baseline="0" dirty="0"/>
              <a:t>is Comprehensive</a:t>
            </a:r>
          </a:p>
          <a:p>
            <a:pPr marL="169863" indent="-169863"/>
            <a:r>
              <a:rPr lang="en-US" altLang="en-US" b="1" baseline="0" dirty="0"/>
              <a:t>All Counselors should be aware of the topic</a:t>
            </a:r>
          </a:p>
          <a:p>
            <a:pPr marL="0" indent="0">
              <a:buNone/>
            </a:pPr>
            <a:endParaRPr lang="en-US" altLang="en-US" b="1" baseline="0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D0165-880A-4F5E-8AF6-D165465E306C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501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Tax Court decisions do not change IRS regulations and the IRS has not issued any changes to IRS Notice 2014-7 at this point - Medicaid waiver payments are still excluded as earned income. If there are changes, NTTC will issue guidance.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D179B0-B5B9-401D-8245-33549931F64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60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C2080ED-204D-43E4-AAE9-BE8733BB0CC6}" type="slidenum">
              <a:rPr lang="en-US" altLang="en-US" sz="1200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368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FB222CA-260A-429C-AE67-06BD9C92B9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Pub 4491, page 16-2:</a:t>
            </a:r>
          </a:p>
          <a:p>
            <a:r>
              <a:rPr lang="en-US" sz="16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IRS Notice 2014-7 provides that “qualified Medicaid waiver payments” as difficulty of care payments are excludable from gross income.</a:t>
            </a:r>
          </a:p>
          <a:p>
            <a:r>
              <a:rPr lang="en-US" sz="16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Qualified Medicaid waiver payments are payments by a state, a political subdivision of a state, or a certified Medicaid provider under a Medicaid waiver program to an individual care provider for nonmedical support services provided under a plan of care to an individual (whether related or unrelated) living in the individual care provider’s home. </a:t>
            </a:r>
          </a:p>
          <a:p>
            <a:r>
              <a:rPr lang="en-US" sz="16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Payments to the care provider who did not live in the same home as the care recipient are fully taxable.</a:t>
            </a:r>
            <a:endParaRPr lang="en-US" altLang="en-US" b="1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2E9D9-E551-4099-8F88-69C50FD1341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61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Historically were excluded from income as “foster care payments” (Section 131)</a:t>
            </a:r>
          </a:p>
          <a:p>
            <a:r>
              <a:rPr lang="en-US" altLang="en-US" b="1" dirty="0"/>
              <a:t>Court ruling in 2011 eliminated the exclusion if caregivers were biological parents – not “foster parents”</a:t>
            </a:r>
          </a:p>
          <a:p>
            <a:r>
              <a:rPr lang="en-US" altLang="en-US" b="1" dirty="0"/>
              <a:t>Initial position by IRS in 2014 was that the taxpayer could either include or exclude qualified Medicaid waiver payments from income. On Feb 23, 2015, IRS issued updated Q&amp;A’s to clarify Notice 2014-7. The answer to question 9 in the notice makes it clear that a taxpayer may not choose to include in gross income difficulty of care payments that are excludable from gross income under section 131 as provided in Notice 2014-7. In other words, the payments MUST be excluded.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8ED869-8E85-48B3-A90D-05D7C2EC0A6E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14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Caution: Taxpayers</a:t>
            </a:r>
            <a:r>
              <a:rPr lang="en-US" b="1" baseline="0" dirty="0"/>
              <a:t> may not understand the terms “Medicaid Waiver” or “</a:t>
            </a:r>
            <a:r>
              <a:rPr lang="en-US" altLang="en-US" b="1" dirty="0"/>
              <a:t>IRS Notice 2014-7“</a:t>
            </a:r>
          </a:p>
          <a:p>
            <a:pPr marL="169863" indent="-169863"/>
            <a:r>
              <a:rPr lang="en-US" b="1" dirty="0"/>
              <a:t>To be excludible, care provider and care recipient must live together in</a:t>
            </a:r>
            <a:r>
              <a:rPr lang="en-US" b="1" baseline="0" dirty="0"/>
              <a:t> the same home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743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/>
              <a:t>State agencies may not know if the family caregivers are operating a daycare center and may prefer to report the payments on Form 1099-MISC, box 7 </a:t>
            </a:r>
          </a:p>
          <a:p>
            <a:endParaRPr lang="en-US" alt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2C355A-353C-4B70-A760-01B0DE8A486F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07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D179B0-B5B9-401D-8245-33549931F64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5610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C03B04-DDCD-4AA1-91B9-9F320C3E61A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1610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F08C28-6DB2-4B5B-9A37-F441AB0A2E7B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148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aidwaiver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Comprehensive Topic</a:t>
            </a:r>
            <a:br>
              <a:rPr lang="en-US" dirty="0"/>
            </a:br>
            <a:r>
              <a:rPr lang="en-US" dirty="0"/>
              <a:t>Pub 4012 – Tab D</a:t>
            </a:r>
          </a:p>
          <a:p>
            <a:r>
              <a:rPr lang="en-US" dirty="0"/>
              <a:t>Pub 4491 – Lessons 10, and 16</a:t>
            </a: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Medicaid Waiver Payments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2EB48-C45C-463E-AB45-DA2C8D967E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8DDD5-41DE-4D0D-A653-3899C546F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18291-F621-467E-8760-6A803D083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05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8E61C868-E0B5-4BC2-A582-868EBD02656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Court ruled Medicaid waiver payments (MWP) can be both excluded from income </a:t>
            </a:r>
            <a:r>
              <a:rPr lang="en-US" b="1" dirty="0"/>
              <a:t>and</a:t>
            </a:r>
            <a:r>
              <a:rPr lang="en-US" dirty="0"/>
              <a:t> eligible for EIC and the refundable portion of child tax credit </a:t>
            </a:r>
          </a:p>
          <a:p>
            <a:r>
              <a:rPr lang="en-US" dirty="0"/>
              <a:t>IRS has </a:t>
            </a:r>
            <a:r>
              <a:rPr lang="en-US" b="1" dirty="0"/>
              <a:t>not </a:t>
            </a:r>
            <a:r>
              <a:rPr lang="en-US" dirty="0"/>
              <a:t>changed Notice 2014-7</a:t>
            </a:r>
          </a:p>
          <a:p>
            <a:r>
              <a:rPr lang="en-US" dirty="0"/>
              <a:t>At this time, current rules as stated in this slide deck apply</a:t>
            </a:r>
          </a:p>
          <a:p>
            <a:pPr lvl="1"/>
            <a:r>
              <a:rPr lang="en-US" dirty="0"/>
              <a:t>Check for updates when preparing MWP returns</a:t>
            </a:r>
            <a:endParaRPr lang="en-US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2019 Tax Court Decision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B6C0A9-0D7C-4166-870B-51B731B964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9247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6ip5jGL4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057400"/>
            <a:ext cx="3600450" cy="3600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F6C-1294-4559-BF28-C5CC5C5C7AC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Medicaid Waiver Payments</a:t>
            </a:r>
            <a:endParaRPr lang="en-US" altLang="en-US" dirty="0"/>
          </a:p>
        </p:txBody>
      </p:sp>
      <p:sp>
        <p:nvSpPr>
          <p:cNvPr id="10" name="Content Placeholder 4"/>
          <p:cNvSpPr>
            <a:spLocks noGrp="1"/>
          </p:cNvSpPr>
          <p:nvPr/>
        </p:nvSpPr>
        <p:spPr>
          <a:xfrm>
            <a:off x="5143500" y="3371850"/>
            <a:ext cx="2160102" cy="514350"/>
          </a:xfrm>
          <a:prstGeom prst="rect">
            <a:avLst/>
          </a:prstGeo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 vert="horz" lIns="51435" tIns="25718" rIns="51435" bIns="25718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cs typeface="Calibri" panose="020F0502020204030204" pitchFamily="34" charset="0"/>
              </a:rPr>
              <a:t>Comments ...</a:t>
            </a:r>
          </a:p>
        </p:txBody>
      </p:sp>
      <p:sp>
        <p:nvSpPr>
          <p:cNvPr id="11" name="Content Placeholder 6"/>
          <p:cNvSpPr>
            <a:spLocks noGrp="1"/>
          </p:cNvSpPr>
          <p:nvPr/>
        </p:nvSpPr>
        <p:spPr>
          <a:xfrm>
            <a:off x="1200150" y="2628900"/>
            <a:ext cx="1703785" cy="514350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3B15D-18D2-416A-9337-04F389D0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4914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8E61C868-E0B5-4BC2-A582-868EBD02656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Medicaid wavier payment defined</a:t>
            </a:r>
          </a:p>
          <a:p>
            <a:r>
              <a:rPr lang="en-US" dirty="0"/>
              <a:t>Medicaid waiver payments that are excluded from income</a:t>
            </a:r>
          </a:p>
          <a:p>
            <a:r>
              <a:rPr lang="en-US" dirty="0"/>
              <a:t>How to report Medicaid waiver payments in TaxSlayer</a:t>
            </a:r>
          </a:p>
          <a:p>
            <a:r>
              <a:rPr lang="en-US" dirty="0"/>
              <a:t>June 2019 Tax Court decision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D1D85A-EB11-493D-9DA0-487FD0A24B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9345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4669D9BB-10F9-4F94-8ECD-4E2D49A74B8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Paid by state or county</a:t>
            </a:r>
          </a:p>
          <a:p>
            <a:r>
              <a:rPr lang="en-US" altLang="en-US" dirty="0"/>
              <a:t>Paid to caregiver to provide nonmedical support services to an individual </a:t>
            </a:r>
          </a:p>
          <a:p>
            <a:r>
              <a:rPr lang="en-US" altLang="en-US" dirty="0"/>
              <a:t>Care provider and care recipient live in same home</a:t>
            </a:r>
          </a:p>
          <a:p>
            <a:r>
              <a:rPr lang="en-US" altLang="en-US" dirty="0"/>
              <a:t>Care for no more than 10 children or 5 adults (19 or older)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Note: payments fully taxable when care provider and care recipient do not live in same home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Excludible Medicaid Waiver Payments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5BE18-59D8-4608-9BE4-DB9ABB4F306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5303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A45675F-974E-453D-8AA4-6EC62091D3BB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IRS Notice 2014-7 </a:t>
            </a:r>
          </a:p>
          <a:p>
            <a:pPr lvl="1"/>
            <a:r>
              <a:rPr lang="en-US" altLang="en-US" dirty="0"/>
              <a:t>Treats “qualified Medicaid waiver payments” as difficulty of care payments</a:t>
            </a:r>
          </a:p>
          <a:p>
            <a:pPr lvl="1"/>
            <a:r>
              <a:rPr lang="en-US" altLang="en-US" b="1" dirty="0"/>
              <a:t>Must</a:t>
            </a:r>
            <a:r>
              <a:rPr lang="en-US" altLang="en-US" dirty="0"/>
              <a:t> be excluded from Income</a:t>
            </a:r>
          </a:p>
          <a:p>
            <a:pPr lvl="1"/>
            <a:r>
              <a:rPr lang="en-US" dirty="0"/>
              <a:t>Not earned income for</a:t>
            </a:r>
          </a:p>
          <a:p>
            <a:pPr lvl="2"/>
            <a:r>
              <a:rPr lang="en-US" dirty="0"/>
              <a:t>Earned income credit</a:t>
            </a:r>
          </a:p>
          <a:p>
            <a:pPr lvl="2"/>
            <a:r>
              <a:rPr lang="en-US" dirty="0"/>
              <a:t>Dependent care credit</a:t>
            </a:r>
          </a:p>
          <a:p>
            <a:pPr lvl="2"/>
            <a:r>
              <a:rPr lang="en-US" dirty="0"/>
              <a:t>Additional child tax credit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Difficulty of Care Payments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58B32-B791-4C0F-A422-1056800F46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946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38B2903-D4CF-4108-A634-ACC0F988943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0181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Check individual states at </a:t>
            </a:r>
            <a:r>
              <a:rPr lang="en-US" altLang="en-US" dirty="0">
                <a:hlinkClick r:id="rId3"/>
              </a:rPr>
              <a:t>http://medicaidwaiver.org/</a:t>
            </a:r>
            <a:endParaRPr lang="en-US" altLang="en-US" dirty="0"/>
          </a:p>
          <a:p>
            <a:r>
              <a:rPr lang="en-US" altLang="en-US" dirty="0"/>
              <a:t>Ask probing questions about W-2 or 1099-MISC presented from state health and human services</a:t>
            </a:r>
          </a:p>
          <a:p>
            <a:r>
              <a:rPr lang="en-US" altLang="en-US" dirty="0"/>
              <a:t>Discuss type of services provided by taxpayer</a:t>
            </a:r>
          </a:p>
          <a:p>
            <a:r>
              <a:rPr lang="en-US" altLang="en-US" dirty="0"/>
              <a:t>Confirm whether care provider lived with care recipient all/part/none of the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Medicaid Waiver Payments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019DB-71B3-41AF-8884-6B6F25F7947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6794210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FEA34916-8111-4852-BC72-1B2B7EE37DA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Document reporting requirements vary by state</a:t>
            </a:r>
          </a:p>
          <a:p>
            <a:pPr lvl="1"/>
            <a:r>
              <a:rPr lang="en-US" altLang="en-US" dirty="0"/>
              <a:t>W-2 </a:t>
            </a:r>
          </a:p>
          <a:p>
            <a:pPr lvl="1"/>
            <a:r>
              <a:rPr lang="en-US" altLang="en-US" dirty="0"/>
              <a:t>1099-MISC Box 7, Box 6 or Box 3</a:t>
            </a:r>
          </a:p>
          <a:p>
            <a:pPr lvl="1"/>
            <a:r>
              <a:rPr lang="en-US" altLang="en-US" dirty="0"/>
              <a:t>Not reported (correct since it is excluded income)</a:t>
            </a:r>
          </a:p>
          <a:p>
            <a:r>
              <a:rPr lang="en-US" altLang="en-US" dirty="0"/>
              <a:t>Find </a:t>
            </a:r>
            <a:r>
              <a:rPr lang="en-US" altLang="en-US" i="1" dirty="0"/>
              <a:t>Entering Medicaid Waiver Payments </a:t>
            </a:r>
            <a:r>
              <a:rPr lang="en-US" altLang="en-US" dirty="0"/>
              <a:t>in Pub 4012 Tab D</a:t>
            </a:r>
          </a:p>
          <a:p>
            <a:pPr lvl="1"/>
            <a:r>
              <a:rPr lang="en-US" altLang="en-US" dirty="0"/>
              <a:t>Review scenarios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Medicaid Waiver Payments - Income Documents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00900" y="1695066"/>
            <a:ext cx="160020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EDAE5-1702-4CCA-AAFC-C889892DB3D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1696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1C868-E0B5-4BC2-A582-868EBD026564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amount of Medicaid Waiver Payment on W-2 Box 1 as shown</a:t>
            </a:r>
          </a:p>
          <a:p>
            <a:r>
              <a:rPr lang="en-US" dirty="0"/>
              <a:t>Amount entered will be </a:t>
            </a:r>
            <a:r>
              <a:rPr lang="en-US" b="1" dirty="0"/>
              <a:t>unavailable </a:t>
            </a:r>
            <a:r>
              <a:rPr lang="en-US" dirty="0"/>
              <a:t>for EIC, Additional Child Tax Credit and Dependent Care Credit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Waiver Payment TaxSlayer Entry</a:t>
            </a:r>
          </a:p>
        </p:txBody>
      </p:sp>
      <p:pic>
        <p:nvPicPr>
          <p:cNvPr id="6" name="Content Placeholder 5" descr="Screen Shot 2019-08-23 at 3.59.59 PM.pn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 l="-65245" r="-65245"/>
          <a:stretch>
            <a:fillRect/>
          </a:stretch>
        </p:blipFill>
        <p:spPr>
          <a:xfrm>
            <a:off x="2514600" y="2240757"/>
            <a:ext cx="7315200" cy="3017044"/>
          </a:xfrm>
        </p:spPr>
      </p:pic>
      <p:cxnSp>
        <p:nvCxnSpPr>
          <p:cNvPr id="11" name="Straight Arrow Connector 10"/>
          <p:cNvCxnSpPr/>
          <p:nvPr/>
        </p:nvCxnSpPr>
        <p:spPr>
          <a:xfrm rot="10800000">
            <a:off x="6743700" y="4570809"/>
            <a:ext cx="1200150" cy="1192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38778-7F7F-4811-B874-1C53076D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9250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86F464D4-1971-42F9-ABE8-3D0B266E95D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Self-employed taxpayer cares for 3 individuals, </a:t>
            </a:r>
            <a:r>
              <a:rPr lang="en-US" altLang="en-US" b="1" dirty="0"/>
              <a:t>one</a:t>
            </a:r>
            <a:r>
              <a:rPr lang="en-US" altLang="en-US" dirty="0"/>
              <a:t> of which qualifies as a Medicaid waiver payment</a:t>
            </a:r>
          </a:p>
          <a:p>
            <a:r>
              <a:rPr lang="en-US" altLang="en-US" dirty="0"/>
              <a:t>Report all payments on Schedule C</a:t>
            </a:r>
          </a:p>
          <a:p>
            <a:r>
              <a:rPr lang="en-US" altLang="en-US" dirty="0"/>
              <a:t>Enter exclusion for </a:t>
            </a:r>
            <a:r>
              <a:rPr lang="en-US" altLang="en-US" b="1" dirty="0"/>
              <a:t>one</a:t>
            </a:r>
            <a:r>
              <a:rPr lang="en-US" altLang="en-US" dirty="0"/>
              <a:t> as an Other Expense on Schedule C – label as Notice 2014-7</a:t>
            </a:r>
          </a:p>
          <a:p>
            <a:r>
              <a:rPr lang="en-US" altLang="en-US" dirty="0"/>
              <a:t>Do not exclude income if care for more than 5 adults or more than 10 children qualifies as Medicaid waiver payment</a:t>
            </a:r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1099-MISC Example: Taxpayer in Care Business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67FBE-969C-4674-9DA3-4264505143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1122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5E675FD5-BF97-4DB9-B67E-424DEF1C357B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Verify W-2 entry correct </a:t>
            </a:r>
          </a:p>
          <a:p>
            <a:r>
              <a:rPr lang="en-US" altLang="en-US" dirty="0"/>
              <a:t>Verify amount excluded from all applicable forms</a:t>
            </a:r>
          </a:p>
          <a:p>
            <a:pPr lvl="1"/>
            <a:r>
              <a:rPr lang="en-US" altLang="en-US" dirty="0"/>
              <a:t>Earned Income Credit</a:t>
            </a:r>
          </a:p>
          <a:p>
            <a:pPr lvl="1"/>
            <a:r>
              <a:rPr lang="en-US" altLang="en-US" dirty="0"/>
              <a:t>Additional Child Tax Credit </a:t>
            </a:r>
          </a:p>
          <a:p>
            <a:pPr lvl="1"/>
            <a:r>
              <a:rPr lang="en-US" altLang="en-US" dirty="0"/>
              <a:t>Dependent Care Credit</a:t>
            </a:r>
          </a:p>
        </p:txBody>
      </p:sp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Quality Review</a:t>
            </a:r>
          </a:p>
        </p:txBody>
      </p:sp>
      <p:pic>
        <p:nvPicPr>
          <p:cNvPr id="6" name="Picture 5" descr="Screen Shot 2019-09-01 at 6.24.11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075" y="1952625"/>
            <a:ext cx="2524125" cy="84772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05237-1703-4D7A-BA69-4ED7708AF9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640141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13</TotalTime>
  <Words>888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Theme</vt:lpstr>
      <vt:lpstr>Medicaid Waiver Payments</vt:lpstr>
      <vt:lpstr>Lesson Topics</vt:lpstr>
      <vt:lpstr>Excludible Medicaid Waiver Payments</vt:lpstr>
      <vt:lpstr>Difficulty of Care Payments</vt:lpstr>
      <vt:lpstr>Medicaid Waiver Payments</vt:lpstr>
      <vt:lpstr>Medicaid Waiver Payments - Income Documents</vt:lpstr>
      <vt:lpstr>Medicaid Waiver Payment TaxSlayer Entry</vt:lpstr>
      <vt:lpstr>1099-MISC Example: Taxpayer in Care Business</vt:lpstr>
      <vt:lpstr>Quality Review</vt:lpstr>
      <vt:lpstr>June 2019 Tax Court Decision</vt:lpstr>
      <vt:lpstr>Medicaid Waiver Payments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2019-11-27T21:59:27Z</dcterms:modified>
</cp:coreProperties>
</file>